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0165A-20C9-4C9C-8EF9-216D831561B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CA7B6-0535-49E4-91E0-DCCC543C70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40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830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921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90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899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995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456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0241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85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530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79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23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5EB58-1A6F-41A8-8939-480A999A86A9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591F1-88A9-43B9-8A09-4B80C0A6F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162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6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CDFFCAD0-986E-4CEC-AB76-FA803EA2C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888" y="2006957"/>
            <a:ext cx="5262770" cy="2111884"/>
          </a:xfrm>
          <a:solidFill>
            <a:schemeClr val="bg1"/>
          </a:solidFill>
          <a:ln w="28575" cap="rnd" cmpd="sng">
            <a:solidFill>
              <a:schemeClr val="accent5">
                <a:lumMod val="75000"/>
              </a:schemeClr>
            </a:solidFill>
            <a:bevel/>
          </a:ln>
        </p:spPr>
        <p:txBody>
          <a:bodyPr>
            <a:normAutofit lnSpcReduction="10000"/>
          </a:bodyPr>
          <a:lstStyle/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　心身ともに健康であり、新規就農に強い意欲を持っていること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　年齢が概ね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歳以下であること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   就農時に就農準備に充てられる自己資金が概ね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300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万円以上あること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　江別市、千歳市、恵庭市または北広島市に居住し、就農を目指すこと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➄　農村集落組織の活動に積極的に参加し、協調して活動できること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➅　当公社または農家での農業体験の経験を有すること</a:t>
            </a: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➆　先進的経営研修生は、概ね１年以上の農業経験を有すること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➇   道央地域で推奨されている品目で</a:t>
            </a:r>
            <a:r>
              <a:rPr lang="ja-JP" altLang="en-US" sz="1200">
                <a:latin typeface="メイリオ" panose="020B0604030504040204" pitchFamily="50" charset="-128"/>
                <a:ea typeface="メイリオ" panose="020B0604030504040204" pitchFamily="50" charset="-128"/>
              </a:rPr>
              <a:t>慣行栽培を目指す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こと</a:t>
            </a:r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endParaRPr lang="en-US" altLang="ja-JP" sz="1056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056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056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ja-JP" altLang="en-US" sz="1056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48B8D05-BB53-4BC9-B29A-EEA0E4F819E6}"/>
              </a:ext>
            </a:extLst>
          </p:cNvPr>
          <p:cNvSpPr/>
          <p:nvPr/>
        </p:nvSpPr>
        <p:spPr>
          <a:xfrm>
            <a:off x="757039" y="1976118"/>
            <a:ext cx="358328" cy="2142725"/>
          </a:xfrm>
          <a:prstGeom prst="rect">
            <a:avLst/>
          </a:prstGeom>
          <a:solidFill>
            <a:srgbClr val="0070C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募集対象者</a:t>
            </a:r>
            <a:r>
              <a:rPr kumimoji="1" lang="ja-JP" altLang="en-US" sz="1138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kumimoji="1" lang="ja-JP" altLang="en-US" sz="975" dirty="0">
              <a:solidFill>
                <a:srgbClr val="FFFF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6482BC-AF6A-42B9-B0BF-BABA38BB0ACB}"/>
              </a:ext>
            </a:extLst>
          </p:cNvPr>
          <p:cNvSpPr/>
          <p:nvPr/>
        </p:nvSpPr>
        <p:spPr>
          <a:xfrm>
            <a:off x="729332" y="5674646"/>
            <a:ext cx="5597570" cy="2625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募集期間　   令和８年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日（木）～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14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14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字幕 2">
            <a:extLst>
              <a:ext uri="{FF2B5EF4-FFF2-40B4-BE49-F238E27FC236}">
                <a16:creationId xmlns:a16="http://schemas.microsoft.com/office/drawing/2014/main" id="{352D48FE-2748-4061-ADAF-17DED3E7412D}"/>
              </a:ext>
            </a:extLst>
          </p:cNvPr>
          <p:cNvSpPr txBox="1">
            <a:spLocks/>
          </p:cNvSpPr>
          <p:nvPr/>
        </p:nvSpPr>
        <p:spPr>
          <a:xfrm>
            <a:off x="1128162" y="4305998"/>
            <a:ext cx="5254395" cy="12266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rnd" cmpd="sng">
            <a:solidFill>
              <a:srgbClr val="C00000"/>
            </a:solidFill>
            <a:bevel/>
          </a:ln>
        </p:spPr>
        <p:txBody>
          <a:bodyPr vert="horz" lIns="74295" tIns="37148" rIns="74295" bIns="37148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ja-JP" altLang="en-US" sz="1138" dirty="0">
                <a:solidFill>
                  <a:srgbClr val="8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　新規就農研修申込書 及び 新規就農研修申込調書　　各１通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②　履歴書（指定様式、写真添付）　  　　　　　　　　　１通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③　作文「新規就農の動機と目指したい農業について」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(A4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縦用紙横書き</a:t>
            </a:r>
            <a:r>
              <a:rPr lang="en-US" altLang="zh-TW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1,600</a:t>
            </a:r>
            <a:r>
              <a:rPr lang="zh-TW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字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程度</a:t>
            </a:r>
            <a:r>
              <a:rPr lang="en-US" altLang="zh-TW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提出書類は当公社ホームページからダウンロードしてください。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※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書類受領後、内容確認のため当公社担当者と面談を行うことがあります。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6CFB6E9-2F1A-4AE5-B022-61C92DAB0ECE}"/>
              </a:ext>
            </a:extLst>
          </p:cNvPr>
          <p:cNvSpPr/>
          <p:nvPr/>
        </p:nvSpPr>
        <p:spPr>
          <a:xfrm>
            <a:off x="797789" y="4293329"/>
            <a:ext cx="358327" cy="126009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提出書類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CAEEE82-F24B-4E20-B78A-1780109155AB}"/>
              </a:ext>
            </a:extLst>
          </p:cNvPr>
          <p:cNvSpPr/>
          <p:nvPr/>
        </p:nvSpPr>
        <p:spPr>
          <a:xfrm>
            <a:off x="729333" y="5916402"/>
            <a:ext cx="5597569" cy="440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・面接審査は</a:t>
            </a:r>
            <a:r>
              <a:rPr kumimoji="1" lang="en-US" altLang="ja-JP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月中旬頃実施予定（別途連絡）</a:t>
            </a:r>
            <a:endParaRPr kumimoji="1" lang="en-US" altLang="ja-JP" sz="11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・合否通知は</a:t>
            </a:r>
            <a:r>
              <a:rPr kumimoji="1" lang="en-US" altLang="ja-JP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</a:t>
            </a:r>
            <a:r>
              <a:rPr kumimoji="1" lang="ja-JP" altLang="en-US" sz="11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月下旬の予定　</a:t>
            </a:r>
          </a:p>
        </p:txBody>
      </p:sp>
      <p:sp>
        <p:nvSpPr>
          <p:cNvPr id="5" name="小波 4">
            <a:extLst>
              <a:ext uri="{FF2B5EF4-FFF2-40B4-BE49-F238E27FC236}">
                <a16:creationId xmlns:a16="http://schemas.microsoft.com/office/drawing/2014/main" id="{09D214EC-74A9-4085-A3BA-634607922A98}"/>
              </a:ext>
            </a:extLst>
          </p:cNvPr>
          <p:cNvSpPr/>
          <p:nvPr/>
        </p:nvSpPr>
        <p:spPr>
          <a:xfrm>
            <a:off x="721191" y="132507"/>
            <a:ext cx="5615940" cy="1732441"/>
          </a:xfrm>
          <a:prstGeom prst="doubleWave">
            <a:avLst>
              <a:gd name="adj1" fmla="val 6250"/>
              <a:gd name="adj2" fmla="val 144"/>
            </a:avLst>
          </a:prstGeom>
          <a:gradFill flip="none" rotWithShape="1">
            <a:gsLst>
              <a:gs pos="0">
                <a:schemeClr val="accent5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5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5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63" dirty="0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D0F83D7-96ED-4A1E-8258-35F40D074A4E}"/>
              </a:ext>
            </a:extLst>
          </p:cNvPr>
          <p:cNvSpPr txBox="1"/>
          <p:nvPr/>
        </p:nvSpPr>
        <p:spPr>
          <a:xfrm>
            <a:off x="927098" y="437180"/>
            <a:ext cx="522718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道央地域（江別市・千歳市・恵庭市・北広島市）で農業を目指す</a:t>
            </a:r>
            <a:endParaRPr kumimoji="1" lang="ja-JP" altLang="en-US" sz="1463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53A6AEE-4C13-4DF4-8F55-B5C276CA3D46}"/>
              </a:ext>
            </a:extLst>
          </p:cNvPr>
          <p:cNvSpPr txBox="1"/>
          <p:nvPr/>
        </p:nvSpPr>
        <p:spPr>
          <a:xfrm>
            <a:off x="927098" y="745309"/>
            <a:ext cx="5388507" cy="99257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kumimoji="1" lang="ja-JP" altLang="en-US" sz="2925" b="1" dirty="0">
                <a:solidFill>
                  <a:srgbClr val="002060"/>
                </a:solidFill>
                <a:effectLst>
                  <a:innerShdw blurRad="177800" dist="50800" dir="18900000">
                    <a:schemeClr val="bg1">
                      <a:alpha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　新規就農研修生募集</a:t>
            </a:r>
          </a:p>
          <a:p>
            <a:r>
              <a:rPr kumimoji="1" lang="ja-JP" altLang="en-US" sz="2925" b="1" dirty="0">
                <a:solidFill>
                  <a:srgbClr val="002060"/>
                </a:solidFill>
                <a:effectLst>
                  <a:innerShdw blurRad="177800" dist="50800" dir="18900000">
                    <a:schemeClr val="bg1">
                      <a:alpha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2000" b="1" dirty="0">
                <a:solidFill>
                  <a:srgbClr val="002060"/>
                </a:solidFill>
                <a:effectLst>
                  <a:innerShdw blurRad="177800" dist="50800" dir="18900000">
                    <a:schemeClr val="bg1">
                      <a:alpha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2000" b="1" dirty="0">
                <a:solidFill>
                  <a:srgbClr val="002060"/>
                </a:solidFill>
                <a:effectLst>
                  <a:innerShdw blurRad="177800" dist="50800" dir="18900000">
                    <a:schemeClr val="bg1">
                      <a:alpha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公社研修生・先進的経営体研修生</a:t>
            </a:r>
            <a:r>
              <a:rPr kumimoji="1" lang="en-US" altLang="ja-JP" sz="2000" b="1" dirty="0">
                <a:solidFill>
                  <a:srgbClr val="002060"/>
                </a:solidFill>
                <a:effectLst>
                  <a:innerShdw blurRad="177800" dist="50800" dir="18900000">
                    <a:schemeClr val="bg1">
                      <a:alpha val="50000"/>
                    </a:schemeClr>
                  </a:inn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kumimoji="1" lang="ja-JP" altLang="en-US" sz="2000" b="1" dirty="0">
              <a:solidFill>
                <a:srgbClr val="002060"/>
              </a:solidFill>
              <a:effectLst>
                <a:innerShdw blurRad="177800" dist="50800" dir="18900000">
                  <a:schemeClr val="bg1">
                    <a:alpha val="50000"/>
                  </a:schemeClr>
                </a:inn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矢印: 五方向 35">
            <a:extLst>
              <a:ext uri="{FF2B5EF4-FFF2-40B4-BE49-F238E27FC236}">
                <a16:creationId xmlns:a16="http://schemas.microsoft.com/office/drawing/2014/main" id="{76F3E12B-FB55-4469-B7FE-D51196B18C9D}"/>
              </a:ext>
            </a:extLst>
          </p:cNvPr>
          <p:cNvSpPr/>
          <p:nvPr/>
        </p:nvSpPr>
        <p:spPr>
          <a:xfrm>
            <a:off x="1137560" y="6802942"/>
            <a:ext cx="1455455" cy="825235"/>
          </a:xfrm>
          <a:prstGeom prst="homePlate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25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813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就農基礎・技術研修</a:t>
            </a:r>
            <a:endParaRPr lang="en-US" altLang="ja-JP" sz="813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公社トレーニングほ場）</a:t>
            </a:r>
            <a:endParaRPr lang="en-US" altLang="ja-JP" sz="73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４～</a:t>
            </a:r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</a:p>
        </p:txBody>
      </p:sp>
      <p:sp>
        <p:nvSpPr>
          <p:cNvPr id="37" name="矢印: 五方向 36">
            <a:extLst>
              <a:ext uri="{FF2B5EF4-FFF2-40B4-BE49-F238E27FC236}">
                <a16:creationId xmlns:a16="http://schemas.microsoft.com/office/drawing/2014/main" id="{E35241F4-8FC8-4118-8A19-D2AACF150FF7}"/>
              </a:ext>
            </a:extLst>
          </p:cNvPr>
          <p:cNvSpPr/>
          <p:nvPr/>
        </p:nvSpPr>
        <p:spPr>
          <a:xfrm>
            <a:off x="2593015" y="6824471"/>
            <a:ext cx="1317358" cy="825236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25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894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就農技術研修</a:t>
            </a:r>
            <a:endParaRPr lang="en-US" altLang="ja-JP" sz="894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指導農家）</a:t>
            </a:r>
            <a:endParaRPr lang="en-US" altLang="ja-JP" sz="73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４～</a:t>
            </a:r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</a:p>
        </p:txBody>
      </p: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28DCB236-05C0-4870-B344-936C250BB8FA}"/>
              </a:ext>
            </a:extLst>
          </p:cNvPr>
          <p:cNvSpPr/>
          <p:nvPr/>
        </p:nvSpPr>
        <p:spPr>
          <a:xfrm>
            <a:off x="3910373" y="6802941"/>
            <a:ext cx="1275513" cy="825236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13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就農地域研修</a:t>
            </a:r>
            <a:endParaRPr lang="en-US" altLang="ja-JP" sz="813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就農地域指導農家）</a:t>
            </a:r>
            <a:endParaRPr lang="en-US" altLang="ja-JP" sz="73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４～</a:t>
            </a:r>
            <a:r>
              <a:rPr lang="en-US" altLang="ja-JP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73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</a:p>
        </p:txBody>
      </p:sp>
      <p:sp>
        <p:nvSpPr>
          <p:cNvPr id="40" name="リボン: 上に曲がる 39">
            <a:extLst>
              <a:ext uri="{FF2B5EF4-FFF2-40B4-BE49-F238E27FC236}">
                <a16:creationId xmlns:a16="http://schemas.microsoft.com/office/drawing/2014/main" id="{83A0F402-8B58-4FD3-B687-78C4559A19B7}"/>
              </a:ext>
            </a:extLst>
          </p:cNvPr>
          <p:cNvSpPr/>
          <p:nvPr/>
        </p:nvSpPr>
        <p:spPr>
          <a:xfrm>
            <a:off x="5287231" y="6815611"/>
            <a:ext cx="821969" cy="807345"/>
          </a:xfrm>
          <a:prstGeom prst="ribbon2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就農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0BCEBDF-F404-4FF0-B0A6-093616DF7353}"/>
              </a:ext>
            </a:extLst>
          </p:cNvPr>
          <p:cNvSpPr txBox="1"/>
          <p:nvPr/>
        </p:nvSpPr>
        <p:spPr>
          <a:xfrm>
            <a:off x="1128162" y="7717302"/>
            <a:ext cx="1359949" cy="342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研修手当を支給</a:t>
            </a:r>
            <a:endParaRPr lang="en-US" altLang="ja-JP" sz="813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（月</a:t>
            </a:r>
            <a:r>
              <a:rPr lang="en-US" altLang="ja-JP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163</a:t>
            </a:r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８ｶ月）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2DF831-3003-4E4E-BA2B-DBDBF8AA036C}"/>
              </a:ext>
            </a:extLst>
          </p:cNvPr>
          <p:cNvSpPr txBox="1"/>
          <p:nvPr/>
        </p:nvSpPr>
        <p:spPr>
          <a:xfrm>
            <a:off x="2606871" y="7710307"/>
            <a:ext cx="2816060" cy="3425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農業次世代人材投資資金（準備型等）を活用</a:t>
            </a:r>
            <a:endParaRPr lang="en-US" altLang="ja-JP" sz="813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指導農家から研修手当を支給（月</a:t>
            </a:r>
            <a:r>
              <a:rPr lang="en-US" altLang="ja-JP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163</a:t>
            </a:r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千円</a:t>
            </a:r>
            <a:r>
              <a:rPr lang="en-US" altLang="ja-JP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sz="813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８ｶ月）</a:t>
            </a:r>
          </a:p>
        </p:txBody>
      </p:sp>
      <p:sp>
        <p:nvSpPr>
          <p:cNvPr id="43" name="Rectangle 1032">
            <a:extLst>
              <a:ext uri="{FF2B5EF4-FFF2-40B4-BE49-F238E27FC236}">
                <a16:creationId xmlns:a16="http://schemas.microsoft.com/office/drawing/2014/main" id="{1824742B-BA75-4763-BBE5-1EC90C060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888" y="6468162"/>
            <a:ext cx="4600204" cy="23627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/>
            <a:r>
              <a:rPr lang="ja-JP" altLang="en-US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新規就農研修制度</a:t>
            </a:r>
            <a:r>
              <a:rPr lang="en-US" altLang="ja-JP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公社研修生</a:t>
            </a:r>
            <a:r>
              <a:rPr lang="en-US" altLang="ja-JP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の概要 </a:t>
            </a:r>
            <a:r>
              <a:rPr lang="en-US" altLang="ja-JP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研修期間３年間</a:t>
            </a:r>
            <a:r>
              <a:rPr lang="en-US" altLang="ja-JP" sz="1300" b="1" dirty="0">
                <a:solidFill>
                  <a:schemeClr val="accent2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ja-JP" altLang="en-US" sz="1300" b="1" dirty="0">
              <a:solidFill>
                <a:schemeClr val="accent2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字幕 2">
            <a:extLst>
              <a:ext uri="{FF2B5EF4-FFF2-40B4-BE49-F238E27FC236}">
                <a16:creationId xmlns:a16="http://schemas.microsoft.com/office/drawing/2014/main" id="{334E392B-76C8-41E2-8E4F-8C598DFA1011}"/>
              </a:ext>
            </a:extLst>
          </p:cNvPr>
          <p:cNvSpPr txBox="1">
            <a:spLocks/>
          </p:cNvSpPr>
          <p:nvPr/>
        </p:nvSpPr>
        <p:spPr>
          <a:xfrm>
            <a:off x="757039" y="8715095"/>
            <a:ext cx="5542161" cy="99699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 w="28575" cap="rnd" cmpd="sng">
            <a:solidFill>
              <a:schemeClr val="accent2">
                <a:lumMod val="50000"/>
              </a:schemeClr>
            </a:solidFill>
            <a:bevel/>
          </a:ln>
        </p:spPr>
        <p:txBody>
          <a:bodyPr vert="horz" lIns="74295" tIns="37148" rIns="74295" bIns="37148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3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問合せ先・申込先</a:t>
            </a:r>
            <a:endParaRPr lang="en-US" altLang="ja-JP" sz="13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公益財団法人 道央農業振興公社業務部担い手支援課</a:t>
            </a:r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〒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061-1356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恵庭市西島松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41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番２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TEL:0123-39-6057 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FAX:0123-39-6058   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</a:t>
            </a:r>
            <a:endParaRPr lang="en-US" altLang="ja-JP" sz="975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en-US" altLang="ja-JP" sz="975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E-mail:yoichi.sugimori@douou-nsk.jp</a:t>
            </a:r>
            <a:r>
              <a:rPr lang="ja-JP" altLang="en-US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ＵＲＬ：</a:t>
            </a:r>
            <a:r>
              <a:rPr lang="en-US" altLang="ja-JP" sz="975" dirty="0">
                <a:latin typeface="メイリオ" panose="020B0604030504040204" pitchFamily="50" charset="-128"/>
                <a:ea typeface="メイリオ" panose="020B0604030504040204" pitchFamily="50" charset="-128"/>
              </a:rPr>
              <a:t>https://www.douou-nsk.jp/</a:t>
            </a:r>
          </a:p>
          <a:p>
            <a:pPr algn="l"/>
            <a:endParaRPr lang="en-US" altLang="ja-JP" sz="1138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975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B2B6CB-B681-4F9F-9A15-6D29E9F3EC87}"/>
              </a:ext>
            </a:extLst>
          </p:cNvPr>
          <p:cNvSpPr txBox="1"/>
          <p:nvPr/>
        </p:nvSpPr>
        <p:spPr>
          <a:xfrm>
            <a:off x="1263381" y="8298002"/>
            <a:ext cx="4829214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毎年審査を行い</a:t>
            </a:r>
            <a:r>
              <a:rPr kumimoji="1" lang="zh-TW" altLang="en-US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技術習得状況、研修姿勢等</a:t>
            </a:r>
            <a:r>
              <a:rPr kumimoji="1" lang="ja-JP" altLang="en-US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により研修を中止する場合があります。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B4FB31C-0FDA-4671-9806-F58AB8957D45}"/>
              </a:ext>
            </a:extLst>
          </p:cNvPr>
          <p:cNvSpPr txBox="1"/>
          <p:nvPr/>
        </p:nvSpPr>
        <p:spPr>
          <a:xfrm>
            <a:off x="1263381" y="8101396"/>
            <a:ext cx="4829214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894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先進的経営体研修生は１年目の就農基礎及び技術研修を免除し、２年間で研修終了。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F06F857-A170-44BD-BF83-065C25AF265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161" y="8827768"/>
            <a:ext cx="608721" cy="592124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5E5BAAF-9112-4B0B-A0E5-2167F3437637}"/>
              </a:ext>
            </a:extLst>
          </p:cNvPr>
          <p:cNvSpPr txBox="1"/>
          <p:nvPr/>
        </p:nvSpPr>
        <p:spPr>
          <a:xfrm>
            <a:off x="5588161" y="9459880"/>
            <a:ext cx="6619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公社ＨＰ</a:t>
            </a:r>
          </a:p>
        </p:txBody>
      </p:sp>
    </p:spTree>
    <p:extLst>
      <p:ext uri="{BB962C8B-B14F-4D97-AF65-F5344CB8AC3E}">
        <p14:creationId xmlns:p14="http://schemas.microsoft.com/office/powerpoint/2010/main" val="1346671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707</TotalTime>
  <Words>459</Words>
  <Application>Microsoft Office PowerPoint</Application>
  <PresentationFormat>A4 210 x 297 mm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新規就農研修生を募集！</dc:title>
  <dc:creator>千歳担い手センター 1</dc:creator>
  <cp:lastModifiedBy>user-001</cp:lastModifiedBy>
  <cp:revision>111</cp:revision>
  <cp:lastPrinted>2025-09-11T02:30:45Z</cp:lastPrinted>
  <dcterms:created xsi:type="dcterms:W3CDTF">2018-09-18T04:45:12Z</dcterms:created>
  <dcterms:modified xsi:type="dcterms:W3CDTF">2026-09-02T07:16:11Z</dcterms:modified>
</cp:coreProperties>
</file>